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1420654"/>
            <a:ext cx="7163514" cy="2296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000"/>
              </a:lnSpc>
              <a:buNone/>
            </a:pPr>
            <a:r>
              <a:rPr lang="en-US" sz="7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의료진의 아동학대 신고 현황과 과제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990243" y="4141946"/>
            <a:ext cx="7163514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의료진의 아동학대 신고 시스템에는 여러 한계점이 있습니다. 이 발표에서는 현황, 문제점, 그리고 개선 방안을 살펴보겠습니다.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990243" y="6087308"/>
            <a:ext cx="452676" cy="452676"/>
          </a:xfrm>
          <a:prstGeom prst="roundRect">
            <a:avLst>
              <a:gd name="adj" fmla="val 20197858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63" y="6094928"/>
            <a:ext cx="437436" cy="4374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84365" y="5818584"/>
            <a:ext cx="4499134" cy="990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7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작성자: 이재영 / 학생 / 의학과 ­</a:t>
            </a:r>
            <a:endParaRPr lang="en-US" sz="2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2226" y="704374"/>
            <a:ext cx="6022538" cy="752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아동학대 신고 현황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6750844" y="1840944"/>
            <a:ext cx="30480" cy="5684282"/>
          </a:xfrm>
          <a:prstGeom prst="roundRect">
            <a:avLst>
              <a:gd name="adj" fmla="val 1259652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023556" y="2401491"/>
            <a:ext cx="895826" cy="30480"/>
          </a:xfrm>
          <a:prstGeom prst="roundRect">
            <a:avLst>
              <a:gd name="adj" fmla="val 1259652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6478131" y="2128838"/>
            <a:ext cx="575905" cy="57590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57677" y="2236113"/>
            <a:ext cx="21681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173760" y="2096810"/>
            <a:ext cx="3011210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2022년 신고 접수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8173760" y="2626638"/>
            <a:ext cx="5560814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총 46,103건의 아동학대 신고 접수. 의심 사례는 44,531건.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023556" y="4518065"/>
            <a:ext cx="895826" cy="30480"/>
          </a:xfrm>
          <a:prstGeom prst="roundRect">
            <a:avLst>
              <a:gd name="adj" fmla="val 1259652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6478131" y="4245412"/>
            <a:ext cx="575905" cy="57590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57677" y="4352687"/>
            <a:ext cx="21681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8173760" y="4213384"/>
            <a:ext cx="3011210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신고 의무자 비율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8173760" y="4743212"/>
            <a:ext cx="5560814" cy="409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신고 의무자에 의한 신고는 16,149건(36.3%).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7023556" y="6225064"/>
            <a:ext cx="895826" cy="30480"/>
          </a:xfrm>
          <a:prstGeom prst="roundRect">
            <a:avLst>
              <a:gd name="adj" fmla="val 1259652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6478131" y="5952411"/>
            <a:ext cx="575905" cy="57590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657677" y="6059686"/>
            <a:ext cx="21681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8173760" y="5920383"/>
            <a:ext cx="3011210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의료인 신고 비율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8173760" y="6450211"/>
            <a:ext cx="5560814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의료인 및 의료기사에 의한 신고는 424건(1%)에 불과.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3444" y="694134"/>
            <a:ext cx="7377113" cy="1484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00"/>
              </a:lnSpc>
              <a:buNone/>
            </a:pPr>
            <a:r>
              <a:rPr lang="en-US" sz="4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정인이 사건과 의료진 신고의 중요성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883444" y="2557463"/>
            <a:ext cx="7377113" cy="1492210"/>
          </a:xfrm>
          <a:prstGeom prst="roundRect">
            <a:avLst>
              <a:gd name="adj" fmla="val 25373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66336" y="2840355"/>
            <a:ext cx="2969538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사건 개요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166336" y="3362920"/>
            <a:ext cx="6811328" cy="403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2020년 10월 양천구 입양아 학대 사건 발생.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883444" y="4302085"/>
            <a:ext cx="7377113" cy="1492210"/>
          </a:xfrm>
          <a:prstGeom prst="roundRect">
            <a:avLst>
              <a:gd name="adj" fmla="val 25373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66336" y="4584978"/>
            <a:ext cx="2969538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의료진의 역할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166336" y="5107543"/>
            <a:ext cx="6811328" cy="403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사건 1달 전 소아청소년과 방문 시 아동학대 징후 발견 못함.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883444" y="6046708"/>
            <a:ext cx="7377113" cy="1492210"/>
          </a:xfrm>
          <a:prstGeom prst="roundRect">
            <a:avLst>
              <a:gd name="adj" fmla="val 25373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66336" y="6329601"/>
            <a:ext cx="2969538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시스템의 한계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166336" y="6852166"/>
            <a:ext cx="6811328" cy="403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짧은 진료 시간 동안 아동학대 판별의 어려움 지적.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2415421"/>
            <a:ext cx="7264003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국내외 아동학대 신고 비교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990243" y="3954899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한국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90243" y="4653915"/>
            <a:ext cx="3755946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연간 소아 외상 응급실 방문 35만 명 중 100건 미만 신고.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444133" y="3954899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미국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5444133" y="4653915"/>
            <a:ext cx="3755946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응급실 방문 소아 중 10%가 아동학대 피해자로 신고됨.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898023" y="3954899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영국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9898023" y="4653915"/>
            <a:ext cx="3755946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1.4~6.5%의 아동학대 신고율 보임.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83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4742" y="3827383"/>
            <a:ext cx="6953607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의료진 신고 의무 제도의 한계점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4742" y="5091232"/>
            <a:ext cx="510897" cy="510897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3929" y="5186363"/>
            <a:ext cx="19240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32692" y="5091232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신고의 어려움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32692" y="5561409"/>
            <a:ext cx="5669042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바쁜 진료 환경과 짧은 시간 내 아동학대 근거 파악 어려움.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786" y="5091232"/>
            <a:ext cx="510897" cy="510897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87972" y="5186363"/>
            <a:ext cx="19240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166735" y="5091232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신변 안전 문제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166735" y="5561409"/>
            <a:ext cx="5669042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신고자 신변 보호의 현실적 한계와 가해자의 보복 우려.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4742" y="6407110"/>
            <a:ext cx="510897" cy="510897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3929" y="6502241"/>
            <a:ext cx="19240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532692" y="6407110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동기부여 부족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532692" y="6877288"/>
            <a:ext cx="5669042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신고 후 사후 처리 경과를 알 수 없어 좋은 경험 축적 어려움.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786" y="6407110"/>
            <a:ext cx="510897" cy="510897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87972" y="6502241"/>
            <a:ext cx="19240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8166735" y="6407110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인식 부족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8166735" y="6877288"/>
            <a:ext cx="5669042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아동학대 의무 교육 부족으로 신고 의무 인지 미흡.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263" y="604480"/>
            <a:ext cx="5172075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아동학대의 영향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63" y="1580674"/>
            <a:ext cx="549473" cy="5494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263" y="2349937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지적 발달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9263" y="2804993"/>
            <a:ext cx="7605474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지적장애, 언어장애 유발 가능.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63" y="3815953"/>
            <a:ext cx="549473" cy="5494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263" y="4585216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정서적 영향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9263" y="5040273"/>
            <a:ext cx="7605474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대인관계 어려움, 정서적 후유증 발생.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63" y="6051233"/>
            <a:ext cx="549473" cy="5494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263" y="6820495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사회적 문제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9263" y="7275552"/>
            <a:ext cx="7605474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청소년기 탈선 및 범죄 가능성 증가.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1232178"/>
            <a:ext cx="7163514" cy="1664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아동학대 판정 기준: Escape Criteria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476643" y="3321010"/>
            <a:ext cx="7163514" cy="2452568"/>
          </a:xfrm>
          <a:prstGeom prst="roundRect">
            <a:avLst>
              <a:gd name="adj" fmla="val 1730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91883" y="3336250"/>
            <a:ext cx="7133034" cy="807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774775" y="3513534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병력의 일관성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5103" y="3513534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부상의 합리성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491883" y="4143613"/>
            <a:ext cx="7133034" cy="8073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774775" y="4320897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상호작용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5103" y="4320897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신체 검사 결과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6491883" y="4950976"/>
            <a:ext cx="7133034" cy="807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774775" y="5128260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다른 부상의 존재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345103" y="5128260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아동의 행동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476643" y="6091833"/>
            <a:ext cx="7163514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Louwers, et al.이 제시한 Escape Criteria는 6개 기준 중 하나라도 양성이면 보고.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050" y="613648"/>
            <a:ext cx="7581900" cy="1312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아동학대 선별 기준의 한계와 개선 방향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2261116"/>
            <a:ext cx="1115854" cy="17854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31588" y="2484239"/>
            <a:ext cx="262568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주관적 요소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231588" y="2946202"/>
            <a:ext cx="6131362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기준 판단 시 개인적 해석 필요.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4046577"/>
            <a:ext cx="1115854" cy="17854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31588" y="4269700"/>
            <a:ext cx="262568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문화적 차이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231588" y="4731663"/>
            <a:ext cx="6131362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유럽 기준을 국내에 직접 적용하기 어려움.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5832038"/>
            <a:ext cx="1115854" cy="17854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31588" y="6055162"/>
            <a:ext cx="262568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활용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231588" y="6517124"/>
            <a:ext cx="6131362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신고 의무 제도와 선별 기준의 한계 보완 가능성.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2024-11-02T23:10:23Z</dcterms:created>
  <dcterms:modified xsi:type="dcterms:W3CDTF">2024-11-02T23:10:23Z</dcterms:modified>
</cp:coreProperties>
</file>